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70" r:id="rId2"/>
    <p:sldId id="264" r:id="rId3"/>
    <p:sldId id="265" r:id="rId4"/>
    <p:sldId id="268" r:id="rId5"/>
    <p:sldId id="274" r:id="rId6"/>
    <p:sldId id="263" r:id="rId7"/>
    <p:sldId id="367" r:id="rId8"/>
    <p:sldId id="284" r:id="rId9"/>
    <p:sldId id="288" r:id="rId10"/>
    <p:sldId id="289" r:id="rId11"/>
    <p:sldId id="290" r:id="rId12"/>
    <p:sldId id="273" r:id="rId13"/>
    <p:sldId id="276" r:id="rId14"/>
    <p:sldId id="291" r:id="rId15"/>
    <p:sldId id="277" r:id="rId16"/>
    <p:sldId id="270" r:id="rId17"/>
    <p:sldId id="269" r:id="rId18"/>
    <p:sldId id="267" r:id="rId19"/>
    <p:sldId id="371" r:id="rId20"/>
    <p:sldId id="293" r:id="rId21"/>
    <p:sldId id="333" r:id="rId22"/>
    <p:sldId id="369" r:id="rId23"/>
    <p:sldId id="260" r:id="rId24"/>
    <p:sldId id="332" r:id="rId25"/>
    <p:sldId id="275" r:id="rId26"/>
    <p:sldId id="280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45" autoAdjust="0"/>
  </p:normalViewPr>
  <p:slideViewPr>
    <p:cSldViewPr snapToGrid="0">
      <p:cViewPr varScale="1">
        <p:scale>
          <a:sx n="81" d="100"/>
          <a:sy n="81" d="100"/>
        </p:scale>
        <p:origin x="67" y="77"/>
      </p:cViewPr>
      <p:guideLst/>
    </p:cSldViewPr>
  </p:slideViewPr>
  <p:outlineViewPr>
    <p:cViewPr>
      <p:scale>
        <a:sx n="33" d="100"/>
        <a:sy n="33" d="100"/>
      </p:scale>
      <p:origin x="0" y="-106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notesViewPr>
    <p:cSldViewPr snapToGrid="0">
      <p:cViewPr varScale="1">
        <p:scale>
          <a:sx n="64" d="100"/>
          <a:sy n="64" d="100"/>
        </p:scale>
        <p:origin x="31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2568E-DEB5-4D30-B230-52DE4511B7C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0AE33-EFD1-45C5-84F8-FED1F1B19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education is entitlement based with no waiting lists. Adult services have eligibility </a:t>
            </a:r>
            <a:r>
              <a:rPr lang="en-US" dirty="0" err="1"/>
              <a:t>criterea</a:t>
            </a:r>
            <a:r>
              <a:rPr lang="en-US" dirty="0"/>
              <a:t>, limited funding, and waiting 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AE33-EFD1-45C5-84F8-FED1F1B19E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CSB is first point of entry for adult</a:t>
            </a:r>
            <a:r>
              <a:rPr lang="en-US" baseline="0" dirty="0"/>
              <a:t> services and it’s your Department of Human Services. Contact the CSB for a screening, then complete the application they send, then VIDES assessment. </a:t>
            </a:r>
            <a:r>
              <a:rPr lang="en-US" sz="1200" dirty="0"/>
              <a:t>See our YouTube Channel for our webinar on Medicaid Waivers</a:t>
            </a:r>
          </a:p>
          <a:p>
            <a:r>
              <a:rPr lang="en-US" sz="1200" dirty="0"/>
              <a:t>Visit our online Resource Library for detailed information on waivers</a:t>
            </a:r>
          </a:p>
          <a:p>
            <a:r>
              <a:rPr lang="en-US" sz="1200" dirty="0"/>
              <a:t>Visit our online Resource Library to view the VIDES Assessment. VIDES VA Individual DD Eligibility Survey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AE33-EFD1-45C5-84F8-FED1F1B19E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WIOA – the workforce investment and opportunity act:  expanded </a:t>
            </a:r>
            <a:r>
              <a:rPr lang="en-US" dirty="0" err="1"/>
              <a:t>opporutnities</a:t>
            </a:r>
            <a:r>
              <a:rPr lang="en-US" dirty="0"/>
              <a:t> to provide more services and expanded transition services while in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AE33-EFD1-45C5-84F8-FED1F1B19E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1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3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8F5C40-FB45-43C9-91AE-9C335170E52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7D38C9-72EC-4F15-B558-AD3EE8BE64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cnv.org/" TargetMode="External"/><Relationship Id="rId3" Type="http://schemas.openxmlformats.org/officeDocument/2006/relationships/hyperlink" Target="https://padlet.com/dmonnig/dmwwxtkr99kvsy0h" TargetMode="External"/><Relationship Id="rId7" Type="http://schemas.openxmlformats.org/officeDocument/2006/relationships/hyperlink" Target="https://peatc.org/" TargetMode="External"/><Relationship Id="rId2" Type="http://schemas.openxmlformats.org/officeDocument/2006/relationships/hyperlink" Target="https://thearcofnova.org/programs-services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https://futureplanning.thearc.org/" TargetMode="External"/><Relationship Id="rId4" Type="http://schemas.openxmlformats.org/officeDocument/2006/relationships/hyperlink" Target="https://www.youtube.com/user/VideosatTheArcofNoV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hughes@thearcofnova.org" TargetMode="External"/><Relationship Id="rId2" Type="http://schemas.openxmlformats.org/officeDocument/2006/relationships/hyperlink" Target="mailto:dmonnig@thearcofnov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CF63C9-97C6-42FF-A5DE-48795484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Transition from School to Adult Life &amp; Special Needs Trusts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1AE921-190A-4956-BC57-D81B18A52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5A2CA-9368-4642-91D4-319D397BA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66" y="525495"/>
            <a:ext cx="2960914" cy="210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8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D107-70D4-48C6-823D-243462A3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DARS </a:t>
            </a:r>
            <a:br>
              <a:rPr lang="en-US" sz="4400" b="1" dirty="0">
                <a:solidFill>
                  <a:schemeClr val="accent2"/>
                </a:solidFill>
              </a:rPr>
            </a:br>
            <a:r>
              <a:rPr lang="en-US" sz="4400" b="1" dirty="0">
                <a:solidFill>
                  <a:schemeClr val="accent2"/>
                </a:solidFill>
              </a:rPr>
              <a:t>Vocational Rehabilitation (VR)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98F9-C5DD-4EB3-A3CF-8804121C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VR Services is an eligibility program:  need a documented disability that causes a substantial barrier to getting or keeping a job and meet financial eligibility</a:t>
            </a:r>
          </a:p>
          <a:p>
            <a:r>
              <a:rPr lang="en-U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VR Services help people get ready for, find, and keep a job</a:t>
            </a:r>
          </a:p>
          <a:p>
            <a:r>
              <a:rPr lang="en-U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Includes career exploration, job seeking, job development, training, rehabilitative engineering, assistive technology </a:t>
            </a:r>
          </a:p>
          <a:p>
            <a:r>
              <a:rPr lang="en-U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Provides short term services</a:t>
            </a:r>
          </a:p>
          <a:p>
            <a:r>
              <a:rPr lang="en-U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Wilson Workforce and Rehabilitation Center (WWRC)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Provides individuals with disabilities comprehensive and individualized services that lead to employment. Provides vocational evaluation, vocational training, medical rehabilitation, driver instruction, and other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3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E218-9D01-4810-A308-976EAB8D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Adult Service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2654D-7671-48B2-AE49-A6AA8ABD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Explore Adult Service Providers (or Employment Service Organizations) that offer individual supported employment, group supported employment, meaningful day supports and do information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schedule – what does a typical day look like?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Transportation to and from employment or day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meaningful day activities are provided.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Think about strengths and goals </a:t>
            </a:r>
          </a:p>
        </p:txBody>
      </p:sp>
    </p:spTree>
    <p:extLst>
      <p:ext uri="{BB962C8B-B14F-4D97-AF65-F5344CB8AC3E}">
        <p14:creationId xmlns:p14="http://schemas.microsoft.com/office/powerpoint/2010/main" val="204735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446B-7BF5-4781-8F6A-C2D086C9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286603"/>
            <a:ext cx="11217643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Funding the Future with Public Supports 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i="1" dirty="0">
                <a:solidFill>
                  <a:schemeClr val="accent3"/>
                </a:solidFill>
              </a:rPr>
              <a:t>How Do They Connect?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61DAC9-4B7D-40B1-94AD-BC55CF7B31A5}"/>
              </a:ext>
            </a:extLst>
          </p:cNvPr>
          <p:cNvGrpSpPr/>
          <p:nvPr/>
        </p:nvGrpSpPr>
        <p:grpSpPr>
          <a:xfrm>
            <a:off x="216093" y="2048154"/>
            <a:ext cx="11718426" cy="4074762"/>
            <a:chOff x="379246" y="2105078"/>
            <a:chExt cx="11718426" cy="407476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8E6DBF-7FEA-40A4-ACD6-77198D08A056}"/>
                </a:ext>
              </a:extLst>
            </p:cNvPr>
            <p:cNvSpPr/>
            <p:nvPr/>
          </p:nvSpPr>
          <p:spPr>
            <a:xfrm>
              <a:off x="430499" y="2105078"/>
              <a:ext cx="2765674" cy="1554582"/>
            </a:xfrm>
            <a:custGeom>
              <a:avLst/>
              <a:gdLst>
                <a:gd name="connsiteX0" fmla="*/ 0 w 2982781"/>
                <a:gd name="connsiteY0" fmla="*/ 0 h 1787830"/>
                <a:gd name="connsiteX1" fmla="*/ 2982781 w 2982781"/>
                <a:gd name="connsiteY1" fmla="*/ 0 h 1787830"/>
                <a:gd name="connsiteX2" fmla="*/ 2982781 w 2982781"/>
                <a:gd name="connsiteY2" fmla="*/ 1787830 h 1787830"/>
                <a:gd name="connsiteX3" fmla="*/ 0 w 2982781"/>
                <a:gd name="connsiteY3" fmla="*/ 1787830 h 1787830"/>
                <a:gd name="connsiteX4" fmla="*/ 0 w 2982781"/>
                <a:gd name="connsiteY4" fmla="*/ 0 h 178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781" h="1787830">
                  <a:moveTo>
                    <a:pt x="0" y="0"/>
                  </a:moveTo>
                  <a:lnTo>
                    <a:pt x="2982781" y="0"/>
                  </a:lnTo>
                  <a:lnTo>
                    <a:pt x="2982781" y="1787830"/>
                  </a:lnTo>
                  <a:lnTo>
                    <a:pt x="0" y="17878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Medicaid DD Waivers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(life </a:t>
              </a:r>
              <a:r>
                <a:rPr lang="en-US" sz="2000" dirty="0"/>
                <a:t>l</a:t>
              </a:r>
              <a:r>
                <a:rPr lang="en-US" sz="2000" kern="1200" dirty="0"/>
                <a:t>ong </a:t>
              </a:r>
              <a:r>
                <a:rPr lang="en-US" sz="2000" dirty="0"/>
                <a:t>s</a:t>
              </a:r>
              <a:r>
                <a:rPr lang="en-US" sz="2000" kern="1200" dirty="0"/>
                <a:t>upports)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164A08-3E98-43C3-95AD-ABB361081DC4}"/>
                </a:ext>
              </a:extLst>
            </p:cNvPr>
            <p:cNvSpPr/>
            <p:nvPr/>
          </p:nvSpPr>
          <p:spPr>
            <a:xfrm>
              <a:off x="9234275" y="2105078"/>
              <a:ext cx="2646141" cy="2179338"/>
            </a:xfrm>
            <a:custGeom>
              <a:avLst/>
              <a:gdLst>
                <a:gd name="connsiteX0" fmla="*/ 0 w 2549716"/>
                <a:gd name="connsiteY0" fmla="*/ 0 h 1759137"/>
                <a:gd name="connsiteX1" fmla="*/ 2549716 w 2549716"/>
                <a:gd name="connsiteY1" fmla="*/ 0 h 1759137"/>
                <a:gd name="connsiteX2" fmla="*/ 2549716 w 2549716"/>
                <a:gd name="connsiteY2" fmla="*/ 1759137 h 1759137"/>
                <a:gd name="connsiteX3" fmla="*/ 0 w 2549716"/>
                <a:gd name="connsiteY3" fmla="*/ 1759137 h 1759137"/>
                <a:gd name="connsiteX4" fmla="*/ 0 w 2549716"/>
                <a:gd name="connsiteY4" fmla="*/ 0 h 175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716" h="1759137">
                  <a:moveTo>
                    <a:pt x="0" y="0"/>
                  </a:moveTo>
                  <a:lnTo>
                    <a:pt x="2549716" y="0"/>
                  </a:lnTo>
                  <a:lnTo>
                    <a:pt x="2549716" y="1759137"/>
                  </a:lnTo>
                  <a:lnTo>
                    <a:pt x="0" y="1759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County General Funds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** Only Fairfax, Arlington, &amp; Alexandria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*** Self Directed Services available in Fairfax &amp; Arlington</a:t>
              </a:r>
              <a:endParaRPr lang="en-US" sz="16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63DCC0-2F14-431E-8A6A-96DA4337692C}"/>
                </a:ext>
              </a:extLst>
            </p:cNvPr>
            <p:cNvSpPr/>
            <p:nvPr/>
          </p:nvSpPr>
          <p:spPr>
            <a:xfrm>
              <a:off x="4249430" y="2105397"/>
              <a:ext cx="3621951" cy="1493249"/>
            </a:xfrm>
            <a:custGeom>
              <a:avLst/>
              <a:gdLst>
                <a:gd name="connsiteX0" fmla="*/ 0 w 4425574"/>
                <a:gd name="connsiteY0" fmla="*/ 0 h 1787897"/>
                <a:gd name="connsiteX1" fmla="*/ 4425574 w 4425574"/>
                <a:gd name="connsiteY1" fmla="*/ 0 h 1787897"/>
                <a:gd name="connsiteX2" fmla="*/ 4425574 w 4425574"/>
                <a:gd name="connsiteY2" fmla="*/ 1787897 h 1787897"/>
                <a:gd name="connsiteX3" fmla="*/ 0 w 4425574"/>
                <a:gd name="connsiteY3" fmla="*/ 1787897 h 1787897"/>
                <a:gd name="connsiteX4" fmla="*/ 0 w 4425574"/>
                <a:gd name="connsiteY4" fmla="*/ 0 h 178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5574" h="1787897">
                  <a:moveTo>
                    <a:pt x="0" y="0"/>
                  </a:moveTo>
                  <a:lnTo>
                    <a:pt x="4425574" y="0"/>
                  </a:lnTo>
                  <a:lnTo>
                    <a:pt x="4425574" y="1787897"/>
                  </a:lnTo>
                  <a:lnTo>
                    <a:pt x="0" y="1787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Funding administered by the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CSB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(Point of Entry)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BCD957-3D11-4CC3-9844-FD08B23148BC}"/>
                </a:ext>
              </a:extLst>
            </p:cNvPr>
            <p:cNvSpPr/>
            <p:nvPr/>
          </p:nvSpPr>
          <p:spPr>
            <a:xfrm>
              <a:off x="4335191" y="4760124"/>
              <a:ext cx="3450428" cy="1409855"/>
            </a:xfrm>
            <a:custGeom>
              <a:avLst/>
              <a:gdLst>
                <a:gd name="connsiteX0" fmla="*/ 0 w 2910915"/>
                <a:gd name="connsiteY0" fmla="*/ 0 h 1188145"/>
                <a:gd name="connsiteX1" fmla="*/ 2910915 w 2910915"/>
                <a:gd name="connsiteY1" fmla="*/ 0 h 1188145"/>
                <a:gd name="connsiteX2" fmla="*/ 2910915 w 2910915"/>
                <a:gd name="connsiteY2" fmla="*/ 1188145 h 1188145"/>
                <a:gd name="connsiteX3" fmla="*/ 0 w 2910915"/>
                <a:gd name="connsiteY3" fmla="*/ 1188145 h 1188145"/>
                <a:gd name="connsiteX4" fmla="*/ 0 w 2910915"/>
                <a:gd name="connsiteY4" fmla="*/ 0 h 118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915" h="1188145">
                  <a:moveTo>
                    <a:pt x="0" y="0"/>
                  </a:moveTo>
                  <a:lnTo>
                    <a:pt x="2910915" y="0"/>
                  </a:lnTo>
                  <a:lnTo>
                    <a:pt x="2910915" y="1188145"/>
                  </a:lnTo>
                  <a:lnTo>
                    <a:pt x="0" y="1188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DARS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(short term supports)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8130367-4317-447E-977D-3F4FAC6B16DF}"/>
                </a:ext>
              </a:extLst>
            </p:cNvPr>
            <p:cNvSpPr/>
            <p:nvPr/>
          </p:nvSpPr>
          <p:spPr>
            <a:xfrm>
              <a:off x="9262505" y="4628078"/>
              <a:ext cx="2835167" cy="1551762"/>
            </a:xfrm>
            <a:custGeom>
              <a:avLst/>
              <a:gdLst>
                <a:gd name="connsiteX0" fmla="*/ 0 w 2842678"/>
                <a:gd name="connsiteY0" fmla="*/ 0 h 857657"/>
                <a:gd name="connsiteX1" fmla="*/ 2842678 w 2842678"/>
                <a:gd name="connsiteY1" fmla="*/ 0 h 857657"/>
                <a:gd name="connsiteX2" fmla="*/ 2842678 w 2842678"/>
                <a:gd name="connsiteY2" fmla="*/ 857657 h 857657"/>
                <a:gd name="connsiteX3" fmla="*/ 0 w 2842678"/>
                <a:gd name="connsiteY3" fmla="*/ 857657 h 857657"/>
                <a:gd name="connsiteX4" fmla="*/ 0 w 2842678"/>
                <a:gd name="connsiteY4" fmla="*/ 0 h 8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2678" h="857657">
                  <a:moveTo>
                    <a:pt x="0" y="0"/>
                  </a:moveTo>
                  <a:lnTo>
                    <a:pt x="2842678" y="0"/>
                  </a:lnTo>
                  <a:lnTo>
                    <a:pt x="2842678" y="857657"/>
                  </a:lnTo>
                  <a:lnTo>
                    <a:pt x="0" y="8576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VR Services</a:t>
              </a:r>
              <a:endParaRPr lang="en-US" sz="2400" kern="1200" dirty="0"/>
            </a:p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For Competitive, Integrated Employment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CF387B-0C64-4F2E-8FA5-76F4735A1651}"/>
                </a:ext>
              </a:extLst>
            </p:cNvPr>
            <p:cNvSpPr/>
            <p:nvPr/>
          </p:nvSpPr>
          <p:spPr>
            <a:xfrm>
              <a:off x="379246" y="4849154"/>
              <a:ext cx="2935934" cy="1320825"/>
            </a:xfrm>
            <a:custGeom>
              <a:avLst/>
              <a:gdLst>
                <a:gd name="connsiteX0" fmla="*/ 0 w 2765674"/>
                <a:gd name="connsiteY0" fmla="*/ 0 h 654296"/>
                <a:gd name="connsiteX1" fmla="*/ 2765674 w 2765674"/>
                <a:gd name="connsiteY1" fmla="*/ 0 h 654296"/>
                <a:gd name="connsiteX2" fmla="*/ 2765674 w 2765674"/>
                <a:gd name="connsiteY2" fmla="*/ 654296 h 654296"/>
                <a:gd name="connsiteX3" fmla="*/ 0 w 2765674"/>
                <a:gd name="connsiteY3" fmla="*/ 654296 h 654296"/>
                <a:gd name="connsiteX4" fmla="*/ 0 w 2765674"/>
                <a:gd name="connsiteY4" fmla="*/ 0 h 65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674" h="654296">
                  <a:moveTo>
                    <a:pt x="0" y="0"/>
                  </a:moveTo>
                  <a:lnTo>
                    <a:pt x="2765674" y="0"/>
                  </a:lnTo>
                  <a:lnTo>
                    <a:pt x="2765674" y="654296"/>
                  </a:lnTo>
                  <a:lnTo>
                    <a:pt x="0" y="6542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Pre-ETS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Available to all students with a disability</a:t>
              </a:r>
              <a:r>
                <a:rPr lang="en-US" sz="1600" dirty="0"/>
                <a:t> w</a:t>
              </a:r>
              <a:r>
                <a:rPr lang="en-US" sz="1600" kern="1200" dirty="0"/>
                <a:t>hile in </a:t>
              </a:r>
              <a:r>
                <a:rPr lang="en-US" sz="1600" dirty="0"/>
                <a:t>school</a:t>
              </a:r>
              <a:endParaRPr lang="en-US" sz="16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BE355E-A17E-4F8C-A335-0E6C0062BA52}"/>
                </a:ext>
              </a:extLst>
            </p:cNvPr>
            <p:cNvSpPr/>
            <p:nvPr/>
          </p:nvSpPr>
          <p:spPr>
            <a:xfrm>
              <a:off x="3013285" y="3912050"/>
              <a:ext cx="5533376" cy="553049"/>
            </a:xfrm>
            <a:custGeom>
              <a:avLst/>
              <a:gdLst>
                <a:gd name="connsiteX0" fmla="*/ 0 w 5533376"/>
                <a:gd name="connsiteY0" fmla="*/ 0 h 553049"/>
                <a:gd name="connsiteX1" fmla="*/ 5533376 w 5533376"/>
                <a:gd name="connsiteY1" fmla="*/ 0 h 553049"/>
                <a:gd name="connsiteX2" fmla="*/ 5533376 w 5533376"/>
                <a:gd name="connsiteY2" fmla="*/ 553049 h 553049"/>
                <a:gd name="connsiteX3" fmla="*/ 0 w 5533376"/>
                <a:gd name="connsiteY3" fmla="*/ 553049 h 553049"/>
                <a:gd name="connsiteX4" fmla="*/ 0 w 5533376"/>
                <a:gd name="connsiteY4" fmla="*/ 0 h 55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3376" h="553049">
                  <a:moveTo>
                    <a:pt x="0" y="0"/>
                  </a:moveTo>
                  <a:lnTo>
                    <a:pt x="5533376" y="0"/>
                  </a:lnTo>
                  <a:lnTo>
                    <a:pt x="5533376" y="553049"/>
                  </a:lnTo>
                  <a:lnTo>
                    <a:pt x="0" y="5530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Adult Service Providers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F3A726-793C-436D-AE17-CE0D4C016E65}"/>
              </a:ext>
            </a:extLst>
          </p:cNvPr>
          <p:cNvCxnSpPr>
            <a:cxnSpLocks/>
          </p:cNvCxnSpPr>
          <p:nvPr/>
        </p:nvCxnSpPr>
        <p:spPr>
          <a:xfrm>
            <a:off x="3152027" y="2827019"/>
            <a:ext cx="7450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71C27CD-5A47-4C3D-B005-768868CBB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264" y="2836759"/>
            <a:ext cx="902286" cy="158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B0FD97-147D-456A-8DC0-0CB2981A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6205">
            <a:off x="1929661" y="3770703"/>
            <a:ext cx="902286" cy="105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895A3C-FF64-4DAC-B25A-4988741E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29641">
            <a:off x="8215078" y="3838302"/>
            <a:ext cx="902286" cy="1585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B6296D-2BF2-473F-AB54-967FF6F15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2136">
            <a:off x="3318305" y="5215472"/>
            <a:ext cx="841321" cy="542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CF3EDF-ED24-4BA2-940B-AD690AF8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88582">
            <a:off x="7750697" y="5128898"/>
            <a:ext cx="841321" cy="5425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5B5C20-B1FA-4C69-99A6-748CB0EF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0509" flipV="1">
            <a:off x="1977094" y="4336735"/>
            <a:ext cx="902286" cy="99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30F4A0-C000-405D-8A08-7FD440F27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79105">
            <a:off x="8365218" y="4085525"/>
            <a:ext cx="816935" cy="6889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36BE961-B7B5-4DD0-B1F3-91BF56C00307}"/>
              </a:ext>
            </a:extLst>
          </p:cNvPr>
          <p:cNvSpPr/>
          <p:nvPr/>
        </p:nvSpPr>
        <p:spPr>
          <a:xfrm>
            <a:off x="386066" y="3808494"/>
            <a:ext cx="1483445" cy="476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Private Pay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DE237F-D9F3-4A03-984F-4A154A895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0884">
            <a:off x="1875013" y="3801422"/>
            <a:ext cx="865707" cy="6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4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9F77-1FBB-4538-8DEE-219BDCB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Public Supports Continued:  SSI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B94E-CE45-4A1C-89B2-87984D0B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418" y="2271860"/>
            <a:ext cx="8054261" cy="3597233"/>
          </a:xfrm>
        </p:spPr>
        <p:txBody>
          <a:bodyPr>
            <a:normAutofit/>
          </a:bodyPr>
          <a:lstStyle/>
          <a:p>
            <a:r>
              <a:rPr lang="en-US" sz="2400" dirty="0"/>
              <a:t>Supplemental Security Income (SSI)</a:t>
            </a:r>
          </a:p>
          <a:p>
            <a:pPr lvl="1"/>
            <a:r>
              <a:rPr lang="en-US" sz="2400" dirty="0"/>
              <a:t>Apply the month after your child turns 18</a:t>
            </a:r>
          </a:p>
          <a:p>
            <a:pPr lvl="1"/>
            <a:r>
              <a:rPr lang="en-US" sz="2400" dirty="0"/>
              <a:t>Eligible if disability prevents an individual from working</a:t>
            </a:r>
          </a:p>
          <a:p>
            <a:pPr lvl="1"/>
            <a:r>
              <a:rPr lang="en-US" sz="2400" dirty="0"/>
              <a:t>Cash based monthly assistance: $943 in 2024</a:t>
            </a:r>
          </a:p>
          <a:p>
            <a:pPr lvl="1"/>
            <a:r>
              <a:rPr lang="en-US" sz="2400" dirty="0"/>
              <a:t>Meets basic needs: food, clothing, and shelter</a:t>
            </a:r>
          </a:p>
          <a:p>
            <a:pPr lvl="1"/>
            <a:r>
              <a:rPr lang="en-US" sz="2400" dirty="0"/>
              <a:t>Resource limit of $2000</a:t>
            </a:r>
          </a:p>
          <a:p>
            <a:pPr lvl="1"/>
            <a:r>
              <a:rPr lang="en-US" sz="2400" dirty="0"/>
              <a:t>Provide a room and board agreement during interview</a:t>
            </a:r>
          </a:p>
          <a:p>
            <a:pPr lvl="1"/>
            <a:r>
              <a:rPr lang="en-US" sz="2400" dirty="0"/>
              <a:t>Use our Resource Library to determine rent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1A7DE-9909-4E53-A22A-AF73A809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82" y="1979630"/>
            <a:ext cx="1201916" cy="10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E254-4731-49CE-93E3-9E9F854F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Social Security Tips &amp;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EB4C-0B5D-4AB1-B9DB-BAC54D624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Establish a My SSA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Be as descriptive as possible when responding to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Follow up with physicians that you’ve listed on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When you call SSA keep a record of the date, name of the person, what you asked, what they told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Make copies of all documents you give 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Promptly open and read all mail sent by SSA. Comply with deadlines. Keep all paperwork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Once working, report pay stubs each month to 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SSA.Keep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wage records in a file.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Report life changes to SSA – address, loss of job,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9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3E69-5924-456F-AD31-34183F36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the Future with Private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AAE2-36E3-4578-B21C-E10FBBF5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These financial tools protect eligibility and enhance quality of life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Special Needs Trust</a:t>
            </a:r>
          </a:p>
          <a:p>
            <a:pPr algn="ctr"/>
            <a:r>
              <a:rPr lang="en-US" sz="2800" dirty="0"/>
              <a:t>ABLE Account (</a:t>
            </a:r>
            <a:r>
              <a:rPr lang="en-US" sz="2800" dirty="0" err="1"/>
              <a:t>ABLENow</a:t>
            </a:r>
            <a:r>
              <a:rPr lang="en-US" sz="2800" dirty="0"/>
              <a:t>)</a:t>
            </a:r>
          </a:p>
          <a:p>
            <a:pPr marL="384048" lvl="2" indent="0">
              <a:buNone/>
            </a:pPr>
            <a:endParaRPr lang="en-US" sz="2200" dirty="0"/>
          </a:p>
          <a:p>
            <a:pPr marL="384048" lvl="2" indent="0">
              <a:buNone/>
            </a:pPr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965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7DE2-38B3-4470-9AD1-185052DE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First-Party/Self-Funded Special Needs Trusts: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09369-95D1-4A4A-864C-60D8127F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4810"/>
            <a:ext cx="10058400" cy="4022725"/>
          </a:xfrm>
        </p:spPr>
        <p:txBody>
          <a:bodyPr>
            <a:normAutofit lnSpcReduction="10000"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+mj-lt"/>
              </a:rPr>
              <a:t>Established by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Individual w/ disabilities, parent, grandparent, Guardian, court-ordered, or agent under Power of Attorney</a:t>
            </a:r>
          </a:p>
          <a:p>
            <a:r>
              <a:rPr lang="en-US" sz="2400" u="sng" dirty="0">
                <a:solidFill>
                  <a:schemeClr val="tx1"/>
                </a:solidFill>
                <a:latin typeface="+mj-lt"/>
              </a:rPr>
              <a:t>Why/When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ONLY WHEN NECESSARY: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when person with disabilities needs to apply for or protect benefits &amp;/or cannot manage money </a:t>
            </a:r>
          </a:p>
          <a:p>
            <a:r>
              <a:rPr lang="en-US" sz="2400" u="sng" dirty="0">
                <a:solidFill>
                  <a:schemeClr val="tx1"/>
                </a:solidFill>
                <a:latin typeface="+mj-lt"/>
              </a:rPr>
              <a:t>How to Fund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Unexpected inheritance, lump-sum pay back from SSA, jury-decision, settlement, income, adult child support, military survivor benefit (SBP) program, alimony, lottery </a:t>
            </a:r>
          </a:p>
          <a:p>
            <a:r>
              <a:rPr lang="en-US" sz="2400" u="sng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What Happens After Passing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: Medicaid payback then heirs at law, OR, contribution to The Foundation of The Arc of Northern Virginia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*</a:t>
            </a:r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must be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the beneficiary’s money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B4A1813-6415-4778-8939-0230418E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3358" y="4849370"/>
            <a:ext cx="1464644" cy="12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1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4A14-E86D-45F4-9C49-C1A3F60B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Third-Party/Family-Funded Special Needs Trusts: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DBE42-8078-4A2C-A535-A9A02FE63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2937"/>
            <a:ext cx="10058400" cy="4022725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+mj-lt"/>
              </a:rPr>
              <a:t>Established by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Parents, Relatives, Friends</a:t>
            </a:r>
            <a:endParaRPr lang="en-US" sz="2400" dirty="0">
              <a:solidFill>
                <a:schemeClr val="tx1"/>
              </a:solidFill>
              <a:latin typeface="+mj-lt"/>
              <a:cs typeface="Poppins" panose="00000500000000000000" pitchFamily="2" charset="0"/>
            </a:endParaRPr>
          </a:p>
          <a:p>
            <a:r>
              <a:rPr lang="en-US" sz="2400" u="sng" dirty="0">
                <a:solidFill>
                  <a:schemeClr val="tx1"/>
                </a:solidFill>
                <a:latin typeface="+mj-lt"/>
              </a:rPr>
              <a:t>Why/When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Second to passing; may fund the trust prior to death with seed money (minimum of $500)</a:t>
            </a:r>
          </a:p>
          <a:p>
            <a:r>
              <a:rPr lang="en-US" sz="2400" u="sng" dirty="0">
                <a:solidFill>
                  <a:schemeClr val="tx1"/>
                </a:solidFill>
                <a:latin typeface="+mj-lt"/>
              </a:rPr>
              <a:t>How to Fund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Inheritance, life insurance policy, transfer from another trust, contributions, real property, etc. </a:t>
            </a:r>
          </a:p>
          <a:p>
            <a:r>
              <a:rPr lang="en-US" sz="2400" u="sng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What Happens After Passing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Poppins" panose="00000500000000000000" pitchFamily="2" charset="0"/>
              </a:rPr>
              <a:t>: The grantor (who establishes the trust) decides who will inherit the remaining funds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*</a:t>
            </a:r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cannot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be the beneficiary’s money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4639437-097F-4BD2-9613-5A803E315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3358" y="4849371"/>
            <a:ext cx="1464644" cy="12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5211-0045-436F-9410-BDCBD9D2E355}"/>
              </a:ext>
            </a:extLst>
          </p:cNvPr>
          <p:cNvSpPr txBox="1">
            <a:spLocks/>
          </p:cNvSpPr>
          <p:nvPr/>
        </p:nvSpPr>
        <p:spPr>
          <a:xfrm>
            <a:off x="1066800" y="605679"/>
            <a:ext cx="10058400" cy="9352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Arc of Northern Virginia SNT Fees: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A9AE-31C1-424B-AB2E-D895B860BD52}"/>
              </a:ext>
            </a:extLst>
          </p:cNvPr>
          <p:cNvSpPr txBox="1">
            <a:spLocks/>
          </p:cNvSpPr>
          <p:nvPr/>
        </p:nvSpPr>
        <p:spPr>
          <a:xfrm>
            <a:off x="1066799" y="1861776"/>
            <a:ext cx="10058400" cy="40233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Arc’s one-time enrollment fee:  $1050.00 (subject to change)</a:t>
            </a:r>
          </a:p>
          <a:p>
            <a:pPr lvl="1"/>
            <a:r>
              <a:rPr lang="en-US" sz="3200" dirty="0"/>
              <a:t>2nd trust for same individual or their sibling:  $775.00</a:t>
            </a:r>
          </a:p>
          <a:p>
            <a:r>
              <a:rPr lang="en-US" sz="3200" dirty="0"/>
              <a:t>Annual fee of each after trust establishment: </a:t>
            </a:r>
          </a:p>
          <a:p>
            <a:pPr lvl="1"/>
            <a:r>
              <a:rPr lang="en-US" sz="3200" dirty="0"/>
              <a:t>Unfunded account: $65.00</a:t>
            </a:r>
            <a:endParaRPr lang="en-US" sz="1400" dirty="0"/>
          </a:p>
          <a:p>
            <a:pPr marL="342900" lvl="1" indent="0">
              <a:buFont typeface="Calibri" pitchFamily="34" charset="0"/>
              <a:buNone/>
            </a:pPr>
            <a:r>
              <a:rPr lang="en-US" sz="3200" b="1" i="1" dirty="0"/>
              <a:t>OR</a:t>
            </a:r>
            <a:endParaRPr lang="en-US" sz="1400" dirty="0"/>
          </a:p>
          <a:p>
            <a:pPr lvl="1"/>
            <a:r>
              <a:rPr lang="en-US" sz="3000" dirty="0"/>
              <a:t>Funded account:</a:t>
            </a:r>
          </a:p>
          <a:p>
            <a:pPr lvl="2"/>
            <a:r>
              <a:rPr lang="en-US" sz="2800" dirty="0"/>
              <a:t>Seed money minimum:  $500.00</a:t>
            </a:r>
          </a:p>
          <a:p>
            <a:pPr lvl="2"/>
            <a:r>
              <a:rPr lang="en-US" sz="2800" dirty="0"/>
              <a:t>Annual Management and Trustee fee:  1.44%</a:t>
            </a:r>
          </a:p>
          <a:p>
            <a:pPr lvl="2"/>
            <a:r>
              <a:rPr lang="en-US" sz="2800" dirty="0"/>
              <a:t>Tax preparation fee for active accounts:  $40.00	</a:t>
            </a:r>
          </a:p>
          <a:p>
            <a:pPr marL="342900" lvl="1" indent="0">
              <a:buFont typeface="Calibri" pitchFamily="34" charset="0"/>
              <a:buNone/>
            </a:pPr>
            <a:endParaRPr lang="en-US" sz="1100" dirty="0"/>
          </a:p>
          <a:p>
            <a:r>
              <a:rPr lang="en-US" sz="3200" dirty="0"/>
              <a:t>Termination fee:  $250.00 (subject to change)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442AA-0BFC-4CE8-9CB6-EC487602F24C}"/>
              </a:ext>
            </a:extLst>
          </p:cNvPr>
          <p:cNvCxnSpPr/>
          <p:nvPr/>
        </p:nvCxnSpPr>
        <p:spPr>
          <a:xfrm>
            <a:off x="537410" y="1525784"/>
            <a:ext cx="11117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CA9A05E7-02B3-4B82-A57B-720FE54F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4961" y="4846469"/>
            <a:ext cx="1464644" cy="12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1843-40D4-466C-99C0-0D877492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Establish a SNT with The Arc: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448A-8C1A-4F8B-80F2-1DC6A9E01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0615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 about SNTs and determine if one is right for you/your loved one (our website has lots of free information)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Schedule a consultation, if more information is needed, or you want to discuss your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Collect documentation needed for trust establishment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Schedule an establishment appointment (online, or with our Administrative Coordinator)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Pay enrollment fee and attend your establishment appointment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After the appointment, we need a notarized copy of the signature page to officially process the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Upon receipt of necessary documents, your trust is sent to KeyBank and will be established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85884BE-4D4B-420E-B05D-7738A286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3358" y="286603"/>
            <a:ext cx="1464644" cy="12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2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4D36-BF36-4572-A684-0E1E2FF5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About The Arc of Northern Virginia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AEA2-56EA-42F8-8096-A9E6ABAB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We promote and protect the human rights of people with ID/DD and actively support their full inclusion and participation in the community throughout their lifetimes.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Founded in 1962 by a group of families looking for school services for their children.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Affiliated with The Arc of the US and The Arc of Virginia </a:t>
            </a:r>
          </a:p>
          <a:p>
            <a:pPr marL="201168" lvl="1" indent="0">
              <a:buNone/>
            </a:pPr>
            <a:r>
              <a:rPr lang="en-US" sz="2000" dirty="0"/>
              <a:t>	21 chapters in VA/Over 600 across the country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3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9DDF-4A34-45D1-9F84-1A2A1405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Open an ABLE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77BD-C238-48CA-8B8A-7370DA942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The Achieving a Better Life Experience Act of 2014 allows states to set up tax advantages savings accounts for individuals with disabilities for disability related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Can be used as an additional tool for financial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ABLEnow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created in 2016–directed by Virginia529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Open up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Must be used for Qualified Disability Expenses. Examples include education, transportation, assistive technology, health, prevention and wellness, employment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Up to $18,000 per year, not considered income for SSI purposes up to $100,000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Fees are $39 per year and asset management fees range from .37%-.40%. No enrollment fee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1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ACC2-7E85-4FA2-B41F-0FF6728B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Build a Supported Decision Making Team and Utilize a Spectrum of Legal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FC31-A3F7-4D6A-ABBC-D4F00883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2693"/>
            <a:ext cx="10058400" cy="4002833"/>
          </a:xfrm>
        </p:spPr>
        <p:txBody>
          <a:bodyPr/>
          <a:lstStyle/>
          <a:p>
            <a:pPr marL="201168" lvl="1" indent="0">
              <a:buNone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Least Restrictive Legal Supports to Be Used First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Social Security Representative Payee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HIPPA Forms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Power of Attorney, Education Power of Attorney, Medical Power of Attorney. Powers of Attorney can be customized!</a:t>
            </a:r>
          </a:p>
          <a:p>
            <a:pPr lvl="1"/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1168" lvl="1" indent="0">
              <a:buNone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Guardianship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Limited Guardianship or Full Guardianship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Limited guardianship may retain certain rights, like voting or driving 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Fees generally range from $2500 to $4000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Guardianship Process generally takes 2 to 3 months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Guardianship must be done with an attorney, usually an elder law attorney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4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Supported Decision Making?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509934"/>
            <a:ext cx="4937760" cy="3359159"/>
          </a:xfrm>
        </p:spPr>
        <p:txBody>
          <a:bodyPr/>
          <a:lstStyle/>
          <a:p>
            <a:r>
              <a:rPr lang="en-US" dirty="0"/>
              <a:t>At its most basic, Supported Decision Making is having people you trust to help you make decisions</a:t>
            </a:r>
          </a:p>
          <a:p>
            <a:r>
              <a:rPr lang="en-US" dirty="0"/>
              <a:t>Part of our culture for everyone</a:t>
            </a:r>
          </a:p>
          <a:p>
            <a:r>
              <a:rPr lang="en-US" dirty="0"/>
              <a:t>Can be formal or informal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32" y="2509934"/>
            <a:ext cx="2816726" cy="2164703"/>
          </a:xfrm>
        </p:spPr>
      </p:pic>
    </p:spTree>
    <p:extLst>
      <p:ext uri="{BB962C8B-B14F-4D97-AF65-F5344CB8AC3E}">
        <p14:creationId xmlns:p14="http://schemas.microsoft.com/office/powerpoint/2010/main" val="57154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Why Should You Consider SDM?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732" y="2603500"/>
            <a:ext cx="5207380" cy="3655632"/>
          </a:xfrm>
        </p:spPr>
        <p:txBody>
          <a:bodyPr>
            <a:normAutofit/>
          </a:bodyPr>
          <a:lstStyle/>
          <a:p>
            <a:r>
              <a:rPr lang="en-US" sz="2400" dirty="0"/>
              <a:t>Self-determination studies on safety and quality of life</a:t>
            </a:r>
          </a:p>
          <a:p>
            <a:r>
              <a:rPr lang="en-US" sz="2400" dirty="0"/>
              <a:t>Increasing independence</a:t>
            </a:r>
          </a:p>
          <a:p>
            <a:r>
              <a:rPr lang="en-US" sz="2400" dirty="0"/>
              <a:t>Dignity of Risk and learning from mistakes</a:t>
            </a:r>
          </a:p>
          <a:p>
            <a:r>
              <a:rPr lang="en-US" sz="2400" dirty="0"/>
              <a:t>Preservation of Rights</a:t>
            </a:r>
          </a:p>
          <a:p>
            <a:r>
              <a:rPr lang="en-US" sz="2400" dirty="0"/>
              <a:t>Minimal to no cost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68" y="2906198"/>
            <a:ext cx="4700588" cy="2602111"/>
          </a:xfrm>
        </p:spPr>
      </p:pic>
    </p:spTree>
    <p:extLst>
      <p:ext uri="{BB962C8B-B14F-4D97-AF65-F5344CB8AC3E}">
        <p14:creationId xmlns:p14="http://schemas.microsoft.com/office/powerpoint/2010/main" val="104248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C84D-093B-4363-BB1D-532825F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SDM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What if???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7704-3B14-4774-BF78-C96E9ADE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No studies have shown guardianship increases safety, but studies do show that self-determination does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SDM utilizes and builds on strengths of the individuals and their team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We all learn to make better decisions by making mistakes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Most people make some bad choices everyday, and that is okay</a:t>
            </a:r>
          </a:p>
          <a:p>
            <a:pPr marL="0" indent="0">
              <a:buNone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Putting SDM into action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Read about it and put some ideas on paper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Check out The Arc of Northern Virginia’s Pilot Project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Can use legal tools in addition to SDM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62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821D-F342-4767-B0C6-824FF4C0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0AF1-958D-4102-A4BA-41C70ABAF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 https://thearcofnova.org/programs-services/library/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https://padlet.com/dmonnig/2023-the-arc-of-northern-virginia-transition-series-6rwyso2sx86u8jd3</a:t>
            </a:r>
          </a:p>
          <a:p>
            <a:r>
              <a:rPr lang="en-US" dirty="0">
                <a:hlinkClick r:id="rId4"/>
              </a:rPr>
              <a:t>https://www.youtube.com/user/VideosatTheArcofNoVA</a:t>
            </a:r>
            <a:endParaRPr lang="en-US" dirty="0"/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The Arc’s Center for Future Planning to build a future plan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https://futureplanning.thearc.org/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Disability Law Center of Virginia 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www.dlcv.org</a:t>
            </a:r>
            <a:endParaRPr lang="en-US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PEATC (Parent Education Advocacy and Training Center)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https://peatc.org/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ECNV (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Endependence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Center of Northern Virginia)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https://ecnv.org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1C06-07B4-40EB-B668-AE56D20B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BA25-1204-4904-AD90-A32DA019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" y="2024743"/>
            <a:ext cx="10493207" cy="3853681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600"/>
              </a:spcBef>
            </a:pPr>
            <a:endParaRPr lang="en-US" b="1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b="1" dirty="0"/>
              <a:t>Diane Monnig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i="1" dirty="0"/>
              <a:t>Director of Programs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The Arc of Northern Virginia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>
                <a:hlinkClick r:id="rId2"/>
              </a:rPr>
              <a:t>dmonnig@thearcofnova.org</a:t>
            </a:r>
            <a:endParaRPr lang="en-US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703-208-1119 ext. 118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b="1" dirty="0"/>
              <a:t>Ana Hughes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i="1" dirty="0"/>
              <a:t>Director of Special Needs Trusts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>
                <a:hlinkClick r:id="rId3"/>
              </a:rPr>
              <a:t>ahughes@thearcofnova.org</a:t>
            </a:r>
            <a:endParaRPr lang="en-US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703-208-1119 ext. 130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6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C7EB-E944-40D8-8A06-F92AF04A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1975"/>
            <a:ext cx="10058400" cy="156484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7A59-CCC0-4720-A380-F7FD8839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1" y="2064470"/>
            <a:ext cx="10454954" cy="38046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200" b="1" dirty="0"/>
              <a:t>Educate &amp; Empower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Transition POINTS (available in Korean)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Webinars/YouTube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Transition Series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Transition Lunch &amp; Learns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Information &amp; Referral (I&amp;R Portal)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Resource Library</a:t>
            </a:r>
          </a:p>
          <a:p>
            <a:pPr marL="201168" lvl="1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/>
              <a:t>Advocacy</a:t>
            </a:r>
            <a:r>
              <a:rPr lang="en-US" sz="72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Legislative: Local and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Self-Advocacy: People First for Young Adults &amp; People First (ALLY) Toastmasters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2">
            <a:extLst>
              <a:ext uri="{FF2B5EF4-FFF2-40B4-BE49-F238E27FC236}">
                <a16:creationId xmlns:a16="http://schemas.microsoft.com/office/drawing/2014/main" id="{0CF8D633-4210-43D0-8989-4B99D42A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29" y="1476075"/>
            <a:ext cx="1810880" cy="2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0A9DC-3A3F-4394-AEE0-B263ACA16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57" y="2127296"/>
            <a:ext cx="1913590" cy="2603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252013-B1F4-4093-ADAF-0E7D9C804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45" y="2749865"/>
            <a:ext cx="1989610" cy="23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1669-9750-415B-98A0-E31E9D8E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Our Services Continued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FFEC-5BED-41B6-B20B-AF8C631C4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19" y="2007908"/>
            <a:ext cx="10968423" cy="41100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200" b="1" dirty="0"/>
              <a:t>  </a:t>
            </a:r>
            <a:r>
              <a:rPr lang="en-US" sz="8000" b="1" dirty="0"/>
              <a:t>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Support Coordination for DD Waiver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Guardian of Last Resort (GOLR)</a:t>
            </a:r>
          </a:p>
          <a:p>
            <a:pPr marL="201168" lvl="1" indent="0">
              <a:buNone/>
            </a:pPr>
            <a:endParaRPr lang="en-US" sz="8000" dirty="0"/>
          </a:p>
          <a:p>
            <a:pPr marL="201168" lvl="1" indent="0">
              <a:buNone/>
            </a:pPr>
            <a:r>
              <a:rPr lang="en-US" sz="8000" b="1" dirty="0"/>
              <a:t>Pooled Special Needs Trust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Family Funded &amp; Self Funded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Trust Talk Tuesdays &amp; First Fridays</a:t>
            </a:r>
          </a:p>
          <a:p>
            <a:pPr marL="201168" lvl="1" indent="0">
              <a:buNone/>
            </a:pPr>
            <a:endParaRPr lang="en-US" sz="8000" dirty="0"/>
          </a:p>
          <a:p>
            <a:pPr marL="201168" lvl="1" indent="0">
              <a:buNone/>
            </a:pPr>
            <a:r>
              <a:rPr lang="en-US" sz="8000" b="1" dirty="0"/>
              <a:t>Tech for Independent Living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Arc2Indepenence app provides general and customized lessons for daily living, employment, safety and travel training skills</a:t>
            </a:r>
            <a:endParaRPr lang="en-US" sz="8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8000" i="1" dirty="0"/>
              <a:t>Funded by grants, fundraising events, donations, membership, waiver reimbursement for support coordination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0A95-FF66-4357-9CBD-4C5BDACA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Transition from School to Adult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B0E5-DB51-4ECB-8980-395AF19D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01" y="1884571"/>
            <a:ext cx="10058400" cy="40233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Based on eligibility that is specific to each agency</a:t>
            </a:r>
          </a:p>
          <a:p>
            <a:pPr algn="ctr"/>
            <a:r>
              <a:rPr lang="en-US" sz="2400" dirty="0"/>
              <a:t>And funding availability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074" name="Picture 2" descr="62,842 Application Form Illustrations &amp; Clip Art - iStock">
            <a:extLst>
              <a:ext uri="{FF2B5EF4-FFF2-40B4-BE49-F238E27FC236}">
                <a16:creationId xmlns:a16="http://schemas.microsoft.com/office/drawing/2014/main" id="{3EA3FBBF-DCF5-41B4-B4C5-8A2471F5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0" y="2096025"/>
            <a:ext cx="1800226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FE65B6-91D3-4240-BFE0-F5E5242D7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802" y="4056969"/>
            <a:ext cx="1315157" cy="18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1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CA19A5-EBEC-4115-9CFA-4BA95AD3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Must Do 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6A4781-037E-456C-8FA5-4F90F86E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63052"/>
            <a:ext cx="10058400" cy="35060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700" dirty="0"/>
              <a:t>  </a:t>
            </a:r>
            <a:r>
              <a:rPr lang="en-US" sz="1900" dirty="0"/>
              <a:t>Apply for a Medicaid DD Waiver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Apply for Pre-ETS with DARS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Explore Adult Service Providers (Day Support, Employment, Self-Directed Services) Do Informational Interviews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 Establish a Special Needs Trust/Write a Will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 Apply for SSI the month after your child turns 18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Establish Decision Making Supports including HIPPA Forms and Power of Attorney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Obtain a government issued ID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Apply for </a:t>
            </a:r>
            <a:r>
              <a:rPr lang="en-US" sz="1900" dirty="0" err="1"/>
              <a:t>MetroAccess</a:t>
            </a:r>
            <a:r>
              <a:rPr lang="en-US" sz="1900" dirty="0"/>
              <a:t> and/or Reduced Fare Card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900" dirty="0"/>
              <a:t>  Support your young adult to practice self-advocacy and independent living skills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7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050" name="Picture 2" descr="Funny Character With To Do List. Vector. Royalty Free SVG, Cliparts,  Vectors, And Stock Illustration. Image 107424132.">
            <a:extLst>
              <a:ext uri="{FF2B5EF4-FFF2-40B4-BE49-F238E27FC236}">
                <a16:creationId xmlns:a16="http://schemas.microsoft.com/office/drawing/2014/main" id="{2C828222-C575-4B4C-8594-C347FF60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3" y="0"/>
            <a:ext cx="225182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0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D741-32B7-4663-9074-E9498968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</a:t>
            </a:r>
            <a:r>
              <a:rPr lang="en-US" b="1" dirty="0">
                <a:solidFill>
                  <a:schemeClr val="accent2"/>
                </a:solidFill>
              </a:rPr>
              <a:t>To Do List Continued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3421D-DA38-46B7-BEF7-5D546BB37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3649" y="1807996"/>
            <a:ext cx="4937760" cy="883061"/>
          </a:xfrm>
        </p:spPr>
        <p:txBody>
          <a:bodyPr/>
          <a:lstStyle/>
          <a:p>
            <a:r>
              <a:rPr lang="en-US" dirty="0"/>
              <a:t>              It’s a Good Idea to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A6D30-E595-4450-893E-31CFCCA7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33" y="2582334"/>
            <a:ext cx="4720046" cy="3378200"/>
          </a:xfrm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Sign up for The Arc of Northern Virginia’s E-newsletter,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Explore Social and Recreation Opportunities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Build a Supported Decision Making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Explore housing options and housing supports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Establish an ABLE Account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D8EE2-BB82-4A37-808E-5E486E60A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491998" cy="736282"/>
          </a:xfrm>
        </p:spPr>
        <p:txBody>
          <a:bodyPr/>
          <a:lstStyle/>
          <a:p>
            <a:r>
              <a:rPr lang="en-US" dirty="0"/>
              <a:t>    Maybe you’ll do depending on your path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B46D7-DAD0-4933-9004-80406D6A3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691026"/>
            <a:ext cx="4937760" cy="3269508"/>
          </a:xfrm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  Apply for Vocational Rehab Services from DARS if    goal is competitive employment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  Research and apply for post-secondary options i.e. two or four year colleges, Mason LIFE,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  Petition for guardianship</a:t>
            </a:r>
          </a:p>
          <a:p>
            <a:endParaRPr lang="en-US" dirty="0"/>
          </a:p>
        </p:txBody>
      </p:sp>
      <p:pic>
        <p:nvPicPr>
          <p:cNvPr id="7" name="Picture 2" descr="Funny Character With To Do List. Vector. Royalty Free SVG, Cliparts,  Vectors, And Stock Illustration. Image 107424132.">
            <a:extLst>
              <a:ext uri="{FF2B5EF4-FFF2-40B4-BE49-F238E27FC236}">
                <a16:creationId xmlns:a16="http://schemas.microsoft.com/office/drawing/2014/main" id="{A1695092-F237-42B0-B867-C44DDC78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" y="31132"/>
            <a:ext cx="2218066" cy="20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5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A12B-9C92-432F-99D5-81E77F6E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Funding the Future with Public Funds:</a:t>
            </a:r>
            <a:br>
              <a:rPr lang="en-US" sz="4400" b="1" dirty="0">
                <a:solidFill>
                  <a:schemeClr val="accent2"/>
                </a:solidFill>
              </a:rPr>
            </a:br>
            <a:r>
              <a:rPr lang="en-US" sz="4400" b="1" dirty="0">
                <a:solidFill>
                  <a:schemeClr val="accent2"/>
                </a:solidFill>
              </a:rPr>
              <a:t>DD Medicaid 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D31D-71F2-44A5-B2F0-A26E32AE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642189"/>
            <a:ext cx="10058400" cy="4497354"/>
          </a:xfrm>
        </p:spPr>
        <p:txBody>
          <a:bodyPr>
            <a:normAutofit/>
          </a:bodyPr>
          <a:lstStyle/>
          <a:p>
            <a:endParaRPr lang="en-U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Call the Arlington DHS (703) 228-1700 to apply for the Developmental Disabilities Waivers</a:t>
            </a:r>
          </a:p>
          <a:p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There are 3 DD Waivers: Community Living Waiver, Family and Individual Supports Waiver, and the Building Independence Waiver</a:t>
            </a:r>
          </a:p>
          <a:p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DD Waivers cover a menu of services for home, nursing, work and community.</a:t>
            </a:r>
          </a:p>
          <a:p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Long term employment and day support services, respite, assistive technology, environmental modifications, skilled nursing, companion care, residential supports, and other services.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Eligibility Criteria</a:t>
            </a: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Functional Ability (VIDES Assessment):  Must show functional need in 3 out of 8 categories: Health Status, Communication, Task Learning Skills, Personal/Self Care, Mobility, Behavior, Community  Living Skills, and Financial Self-Sufficiency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Diagnosis:  DD Diagnosis and IQ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Financial: $2000 Resource Limit, $2829 per month (300% of 2024 SSI amount)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2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2ADC-BEB9-4E46-958F-3337E4E6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DARS</a:t>
            </a:r>
            <a:br>
              <a:rPr lang="en-US" sz="4000" b="1" dirty="0">
                <a:solidFill>
                  <a:schemeClr val="accent2"/>
                </a:solidFill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2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VA Dept of Aging and Rehab Services</a:t>
            </a:r>
            <a:endParaRPr lang="en-US" sz="4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9C9F-B3DF-45D1-A889-6AA70C45A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332652"/>
            <a:ext cx="10565985" cy="3536441"/>
          </a:xfrm>
        </p:spPr>
        <p:txBody>
          <a:bodyPr>
            <a:normAutofit/>
          </a:bodyPr>
          <a:lstStyle/>
          <a:p>
            <a:r>
              <a:rPr lang="en-US" sz="1800" dirty="0">
                <a:ea typeface="Tahoma" panose="020B0604030504040204" pitchFamily="34" charset="0"/>
                <a:cs typeface="Calibri" panose="020F0502020204030204" pitchFamily="34" charset="0"/>
              </a:rPr>
              <a:t>DARS is a federal-state program offering vocational rehabilitation services for individuals with disabilities to prepare for, enter, and maintain employment Alexandria Office 703-960-3411</a:t>
            </a:r>
          </a:p>
          <a:p>
            <a:r>
              <a:rPr lang="en-US" sz="1800" b="1" dirty="0">
                <a:ea typeface="Tahoma" panose="020B0604030504040204" pitchFamily="34" charset="0"/>
                <a:cs typeface="Calibri" panose="020F0502020204030204" pitchFamily="34" charset="0"/>
              </a:rPr>
              <a:t>5 Pre-ETS (Employment and Transition Services) </a:t>
            </a:r>
            <a:r>
              <a:rPr lang="en-US" sz="1800" dirty="0">
                <a:ea typeface="Tahoma" panose="020B0604030504040204" pitchFamily="34" charset="0"/>
                <a:cs typeface="Calibri" panose="020F0502020204030204" pitchFamily="34" charset="0"/>
              </a:rPr>
              <a:t>– eligible students ages 14-22 (with an IEP, 504, etc.) </a:t>
            </a:r>
          </a:p>
          <a:p>
            <a:r>
              <a:rPr lang="en-US" sz="1800" dirty="0">
                <a:ea typeface="Tahoma" panose="020B0604030504040204" pitchFamily="34" charset="0"/>
                <a:cs typeface="Calibri" panose="020F0502020204030204" pitchFamily="34" charset="0"/>
              </a:rPr>
              <a:t>*** no waiting list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Calibri" panose="020F0502020204030204" pitchFamily="34" charset="0"/>
              </a:rPr>
              <a:t>Job exploration counseling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Calibri" panose="020F0502020204030204" pitchFamily="34" charset="0"/>
              </a:rPr>
              <a:t>Work based learning experiences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Calibri" panose="020F0502020204030204" pitchFamily="34" charset="0"/>
              </a:rPr>
              <a:t>Counseling on opportunities for enrollment in post secondary education and training programs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Calibri" panose="020F0502020204030204" pitchFamily="34" charset="0"/>
              </a:rPr>
              <a:t>Workplace readiness training to develop social skills and independent living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Calibri" panose="020F0502020204030204" pitchFamily="34" charset="0"/>
              </a:rPr>
              <a:t>Instruction in self-advocacy</a:t>
            </a:r>
          </a:p>
          <a:p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242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28456</TotalTime>
  <Words>2119</Words>
  <Application>Microsoft Office PowerPoint</Application>
  <PresentationFormat>Widescreen</PresentationFormat>
  <Paragraphs>246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Tahoma</vt:lpstr>
      <vt:lpstr>Wingdings</vt:lpstr>
      <vt:lpstr>Retrospect</vt:lpstr>
      <vt:lpstr>Transition from School to Adult Life &amp; Special Needs Trusts</vt:lpstr>
      <vt:lpstr>About The Arc of Northern Virginia</vt:lpstr>
      <vt:lpstr>Our Services</vt:lpstr>
      <vt:lpstr>Our Services Continued ….</vt:lpstr>
      <vt:lpstr>Transition from School to Adult Services</vt:lpstr>
      <vt:lpstr>Must Do List</vt:lpstr>
      <vt:lpstr>                 To Do List Continued …</vt:lpstr>
      <vt:lpstr>Funding the Future with Public Funds: DD Medicaid Waivers</vt:lpstr>
      <vt:lpstr>DARS VA Dept of Aging and Rehab Services</vt:lpstr>
      <vt:lpstr>DARS  Vocational Rehabilitation (VR)</vt:lpstr>
      <vt:lpstr>Adult Service Providers</vt:lpstr>
      <vt:lpstr>Funding the Future with Public Supports  How Do They Connect?</vt:lpstr>
      <vt:lpstr>Public Supports Continued:  SSI</vt:lpstr>
      <vt:lpstr>Social Security Tips &amp; Tricks</vt:lpstr>
      <vt:lpstr>Funding the Future with Private Funds</vt:lpstr>
      <vt:lpstr>First-Party/Self-Funded Special Needs Trusts:</vt:lpstr>
      <vt:lpstr>Third-Party/Family-Funded Special Needs Trusts:</vt:lpstr>
      <vt:lpstr>PowerPoint Presentation</vt:lpstr>
      <vt:lpstr>How To Establish a SNT with The Arc:</vt:lpstr>
      <vt:lpstr>Open an ABLE Account</vt:lpstr>
      <vt:lpstr>Build a Supported Decision Making Team and Utilize a Spectrum of Legal Tools</vt:lpstr>
      <vt:lpstr>What is Supported Decision Making?</vt:lpstr>
      <vt:lpstr>Why Should You Consider SDM?</vt:lpstr>
      <vt:lpstr>SDM What if??? 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Series 2022</dc:title>
  <dc:creator>Diane Monnig</dc:creator>
  <cp:lastModifiedBy>Diane Monnig</cp:lastModifiedBy>
  <cp:revision>162</cp:revision>
  <cp:lastPrinted>2024-02-13T17:23:29Z</cp:lastPrinted>
  <dcterms:created xsi:type="dcterms:W3CDTF">2022-09-13T21:45:07Z</dcterms:created>
  <dcterms:modified xsi:type="dcterms:W3CDTF">2024-02-22T15:16:24Z</dcterms:modified>
</cp:coreProperties>
</file>